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3" r:id="rId2"/>
    <p:sldId id="307" r:id="rId3"/>
    <p:sldId id="312" r:id="rId4"/>
    <p:sldId id="302" r:id="rId5"/>
    <p:sldId id="304" r:id="rId6"/>
    <p:sldId id="305" r:id="rId7"/>
    <p:sldId id="306" r:id="rId8"/>
    <p:sldId id="308" r:id="rId9"/>
    <p:sldId id="309" r:id="rId10"/>
    <p:sldId id="310" r:id="rId11"/>
    <p:sldId id="311" r:id="rId12"/>
    <p:sldId id="313" r:id="rId13"/>
    <p:sldId id="314" r:id="rId14"/>
    <p:sldId id="315" r:id="rId15"/>
    <p:sldId id="316" r:id="rId16"/>
    <p:sldId id="31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910" autoAdjust="0"/>
  </p:normalViewPr>
  <p:slideViewPr>
    <p:cSldViewPr snapToGrid="0">
      <p:cViewPr varScale="1">
        <p:scale>
          <a:sx n="93" d="100"/>
          <a:sy n="93" d="100"/>
        </p:scale>
        <p:origin x="258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EEEE2-532F-49F7-9A56-14492CCAF2F3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C25BF-BEDC-4CF7-B3C4-C7A509942C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782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238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971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886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684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815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542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C25BF-BEDC-4CF7-B3C4-C7A509942CE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035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307D6-6A60-DFAC-880A-AF9E00A06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095F21-3953-5647-272A-23C7AB081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B6FD8E-F940-0C4D-E06E-4D8B7AE8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9BFA12-333B-D102-DC13-88142A35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0837C7-219E-EFA6-5E09-4018ACDA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858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8D9DA9-1FD0-6662-6452-DA7507E6D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338255-465C-FE52-6AA4-FA3AB4A95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D7D777-8EB0-E36C-A04A-51749E55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6A38AC-7571-5BAA-3A8C-C1B975642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D4C59E-3076-4205-129E-53CBB467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49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8262CC-85F8-3DC7-F988-3D835B113A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01D23D-9C69-75E7-847D-7A537F3C9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94C28D-632F-AA4E-AECF-BEF113F67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948512-5359-A54F-E8ED-00FA8F77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9EE731-06C1-31FF-D782-F15404AD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08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81B89-6B25-6771-B52C-ABB1E5CE3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C5F4FB-D9D1-A971-4A22-41F494F0C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21FEDE-50D6-3461-0373-098CC35C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C215FC-7848-91B4-4114-50DFA3BF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AC4B6-C22A-AEC9-E89B-3067E8986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236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DD888-B7F3-0BEE-2266-ABF34E5A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442C84-24FE-962C-7C00-8486A5BEE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D113E8-6CE0-1231-9366-CA35190D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001308-1E5D-C2AB-5BC2-3AA61BC1C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1D7D69-A0D3-F920-4279-0D2755489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91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668B6-E7CF-B6B9-8FB4-F8F7EC64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391CAF-CAEB-1E47-D2FE-48C9162A3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D31E26-B1DD-08CF-ACDF-126809BEA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7890EA-DF1A-D579-60CF-E1D82797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A91C5A-0C07-D1B5-E167-A0D4D72A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465A4E-D7AC-898F-7D89-E92A3A90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636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DDDB5-5772-35F6-5BC2-27B2A914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BE8D18-0504-F9A3-DD36-1AFD46686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6D0C8F-F760-E577-C58F-2FF8FA5F7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15AC46-AD84-D865-B0B2-B2D79227D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7E2063-C22C-6842-0381-B6E50926D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4C07161-FCE2-E180-2AD0-CB0C5E25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C396BA-AD86-AE75-AF96-BD626FF46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C06DBB3-0470-86BA-FF6B-780F50C4E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72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AF0BA6-9273-BC0B-EAD9-0DC124D22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2C57DA-577E-A9D2-DE51-98C173864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7551CB-4ECC-32F1-D687-67F6F68A4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55F888-FC50-2DC7-0C8D-A54C32F6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56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71A951-15E7-96CE-7557-00A396F50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B900AE-DC57-01D1-55C7-FB9A6D575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55A947-4B64-0AA7-2477-317C76EC9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62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7E7F8-7D84-3041-91CA-383AD2636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4B7BA-591B-B992-111E-61F8DF3B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7C1790-99B7-9E36-1E2C-6A2AA56A5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3C755A-77DA-6097-83E5-F58F10EDE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810B7B-340A-9494-E961-90A65A3AB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D49E4D-5D51-45AC-16B8-49A9A9B3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12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78EAF-4EE4-FF3E-912F-2B1FB0673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C68706-4BB4-A381-08E6-E95B74DCA0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14082B-3BDB-2492-916D-2AC925138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A6F7D6-7A43-5919-9DA6-15CCDC1BD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FB2F39-106D-44DA-880C-526EBC55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1877EC-47C6-4025-35EE-559DE8DD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68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86A143-FE17-B39A-99EE-96CD3AE3F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07C1F0-D2BF-4109-7B08-1FB9DFC3B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39DB10-531C-7A3B-A5EB-D5851F094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2E949-1C0E-4949-9DEB-7BD6AE0402FC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8F3E71-9A43-44BA-125B-4BADADFD3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332CD3-ED1D-9F26-EA18-90495AC5B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21B2D-6669-46F8-9BCC-C8A8B8524D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14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70A4A3C-098D-6781-5D39-04A61E6F39B9}"/>
              </a:ext>
            </a:extLst>
          </p:cNvPr>
          <p:cNvSpPr txBox="1"/>
          <p:nvPr/>
        </p:nvSpPr>
        <p:spPr>
          <a:xfrm>
            <a:off x="939125" y="683084"/>
            <a:ext cx="63015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一、围棋基础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、围棋的棋盘：棋盘由纵横各</a:t>
            </a:r>
            <a:r>
              <a:rPr lang="en-US" altLang="zh-CN" b="1" dirty="0"/>
              <a:t>19</a:t>
            </a:r>
            <a:r>
              <a:rPr lang="zh-CN" altLang="en-US" dirty="0"/>
              <a:t>条等距离、垂直交叉的平行线构成。形成</a:t>
            </a:r>
            <a:r>
              <a:rPr lang="en-US" altLang="zh-CN" b="1" dirty="0"/>
              <a:t>361</a:t>
            </a:r>
            <a:r>
              <a:rPr lang="zh-CN" altLang="en-US" dirty="0"/>
              <a:t>个交叉点，简称为“</a:t>
            </a:r>
            <a:r>
              <a:rPr lang="zh-CN" altLang="en-US" b="1" dirty="0"/>
              <a:t>点</a:t>
            </a:r>
            <a:r>
              <a:rPr lang="zh-CN" altLang="en-US" dirty="0"/>
              <a:t>”。在棋盘上标有</a:t>
            </a:r>
            <a:r>
              <a:rPr lang="zh-CN" altLang="en-US" b="1" dirty="0"/>
              <a:t>九个小圆点</a:t>
            </a:r>
            <a:r>
              <a:rPr lang="zh-CN" altLang="en-US" dirty="0"/>
              <a:t>，称作“</a:t>
            </a:r>
            <a:r>
              <a:rPr lang="zh-CN" altLang="en-US" b="1" dirty="0"/>
              <a:t>星</a:t>
            </a:r>
            <a:r>
              <a:rPr lang="zh-CN" altLang="en-US" dirty="0"/>
              <a:t>”。中央的星又称“</a:t>
            </a:r>
            <a:r>
              <a:rPr lang="zh-CN" altLang="en-US" b="1" dirty="0"/>
              <a:t>天元</a:t>
            </a:r>
            <a:r>
              <a:rPr lang="zh-CN" altLang="en-US" dirty="0"/>
              <a:t>”。棋盘的顶点称为“</a:t>
            </a:r>
            <a:r>
              <a:rPr lang="zh-CN" altLang="en-US" b="1" dirty="0"/>
              <a:t>角</a:t>
            </a:r>
            <a:r>
              <a:rPr lang="zh-CN" altLang="en-US" dirty="0"/>
              <a:t>”，棋盘的边称为“</a:t>
            </a:r>
            <a:r>
              <a:rPr lang="zh-CN" altLang="en-US" b="1" dirty="0"/>
              <a:t>边</a:t>
            </a:r>
            <a:r>
              <a:rPr lang="zh-CN" altLang="en-US" dirty="0"/>
              <a:t>”。围棋只能下在交叉点上。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en-US" altLang="zh-CN" dirty="0"/>
              <a:t>2</a:t>
            </a:r>
            <a:r>
              <a:rPr lang="zh-CN" altLang="en-US" dirty="0"/>
              <a:t>、围棋的下法：双方各执一色棋子，黑先白后，交替着一子于棋盘的点上。棋子下定后，不再向其他点移动，称为“</a:t>
            </a:r>
            <a:r>
              <a:rPr lang="zh-CN" altLang="en-US" b="1" dirty="0"/>
              <a:t>落子无悔</a:t>
            </a:r>
            <a:r>
              <a:rPr lang="zh-CN" altLang="en-US" dirty="0"/>
              <a:t>”。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、胜负判定：对局结束后，将双方死子清理出盘外后，对任意一方的活棋和活棋围住的点以子为单位进行计数，统称为“</a:t>
            </a:r>
            <a:r>
              <a:rPr lang="zh-CN" altLang="en-US" b="1" dirty="0"/>
              <a:t>目</a:t>
            </a:r>
            <a:r>
              <a:rPr lang="zh-CN" altLang="en-US" dirty="0"/>
              <a:t>”。除特殊情况外，白方超过</a:t>
            </a:r>
            <a:r>
              <a:rPr lang="en-US" altLang="zh-CN" dirty="0"/>
              <a:t>177</a:t>
            </a:r>
            <a:r>
              <a:rPr lang="zh-CN" altLang="en-US" dirty="0"/>
              <a:t>目为胜，黑方超过</a:t>
            </a:r>
            <a:r>
              <a:rPr lang="en-US" altLang="zh-CN" dirty="0"/>
              <a:t>185</a:t>
            </a:r>
            <a:r>
              <a:rPr lang="zh-CN" altLang="en-US" dirty="0"/>
              <a:t>目为胜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D8A24B5-06B1-B7E1-2F54-6CE197CBD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091" y="3081939"/>
            <a:ext cx="3834716" cy="365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96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54603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五、死棋与假眼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，黑棋看似有</a:t>
            </a:r>
            <a:r>
              <a:rPr lang="en-US" altLang="zh-CN" dirty="0"/>
              <a:t>A,B</a:t>
            </a:r>
            <a:r>
              <a:rPr lang="zh-CN" altLang="en-US" dirty="0"/>
              <a:t>两个禁入点，白棋无法走入。但当白棋将黑棋的气紧住后（如图</a:t>
            </a:r>
            <a:r>
              <a:rPr lang="en-US" altLang="zh-CN" dirty="0"/>
              <a:t>2</a:t>
            </a:r>
            <a:r>
              <a:rPr lang="zh-CN" altLang="en-US" dirty="0"/>
              <a:t>），就可以先下在</a:t>
            </a:r>
            <a:r>
              <a:rPr lang="en-US" altLang="zh-CN" dirty="0"/>
              <a:t>A</a:t>
            </a:r>
            <a:r>
              <a:rPr lang="zh-CN" altLang="en-US" dirty="0"/>
              <a:t>点吃掉黑棋■三颗子（如图</a:t>
            </a:r>
            <a:r>
              <a:rPr lang="en-US" altLang="zh-CN" dirty="0"/>
              <a:t>3</a:t>
            </a:r>
            <a:r>
              <a:rPr lang="zh-CN" altLang="en-US" dirty="0"/>
              <a:t>），再走在</a:t>
            </a:r>
            <a:r>
              <a:rPr lang="en-US" altLang="zh-CN" dirty="0"/>
              <a:t>B</a:t>
            </a:r>
            <a:r>
              <a:rPr lang="zh-CN" altLang="en-US" dirty="0"/>
              <a:t>点将黑棋全部吃光。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像这样被包围住的，最终可以被提掉的棋称为“</a:t>
            </a:r>
            <a:r>
              <a:rPr lang="zh-CN" altLang="en-US" b="1" dirty="0"/>
              <a:t>死棋</a:t>
            </a:r>
            <a:r>
              <a:rPr lang="zh-CN" altLang="en-US" dirty="0"/>
              <a:t>”。死棋不一定要在对局的过程中吃掉。可以等对局结束后直接从棋盘上拿走。和活棋相反，当一块棋只有一个或没有真眼时，它就是死棋。和真眼相反，我们将有两个及以上的角被挤掉的眼称为“</a:t>
            </a:r>
            <a:r>
              <a:rPr lang="zh-CN" altLang="en-US" b="1" dirty="0"/>
              <a:t>假眼</a:t>
            </a:r>
            <a:r>
              <a:rPr lang="zh-CN" altLang="en-US" dirty="0"/>
              <a:t>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4</a:t>
            </a:r>
            <a:r>
              <a:rPr lang="zh-CN" altLang="en-US" dirty="0"/>
              <a:t>，看似黑棋有四只眼，但</a:t>
            </a:r>
            <a:r>
              <a:rPr lang="en-US" altLang="zh-CN" dirty="0"/>
              <a:t>A,B,C</a:t>
            </a:r>
            <a:r>
              <a:rPr lang="zh-CN" altLang="en-US" dirty="0"/>
              <a:t>均为假眼，只有</a:t>
            </a:r>
            <a:r>
              <a:rPr lang="en-US" altLang="zh-CN" dirty="0"/>
              <a:t>D</a:t>
            </a:r>
            <a:r>
              <a:rPr lang="zh-CN" altLang="en-US" dirty="0"/>
              <a:t>是真眼。黑棋这块棋只有一只真眼，是死棋。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CE7848-AEB0-76E7-37CD-27C78B6AB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97" y="96706"/>
            <a:ext cx="2457830" cy="26780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2BC7865-723A-C063-E951-820CBE57C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060" y="96706"/>
            <a:ext cx="2405422" cy="26780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20D549-3B7A-9320-F4B9-0ED3F112A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4696" y="3323228"/>
            <a:ext cx="2457830" cy="27393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BF5AFFF-C52A-F321-6884-92589BE39C31}"/>
              </a:ext>
            </a:extLst>
          </p:cNvPr>
          <p:cNvSpPr txBox="1"/>
          <p:nvPr/>
        </p:nvSpPr>
        <p:spPr>
          <a:xfrm>
            <a:off x="6716503" y="2864334"/>
            <a:ext cx="55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95C3FE-002E-17B1-5E06-7763ED2588C0}"/>
              </a:ext>
            </a:extLst>
          </p:cNvPr>
          <p:cNvSpPr txBox="1"/>
          <p:nvPr/>
        </p:nvSpPr>
        <p:spPr>
          <a:xfrm>
            <a:off x="9427662" y="2864334"/>
            <a:ext cx="55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FAA3B2-CEC6-CF0D-AB23-835615B4F53F}"/>
              </a:ext>
            </a:extLst>
          </p:cNvPr>
          <p:cNvSpPr txBox="1"/>
          <p:nvPr/>
        </p:nvSpPr>
        <p:spPr>
          <a:xfrm>
            <a:off x="6716503" y="6152154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B55F6D8-6AF5-DFEB-63CF-77BDD397E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2060" y="3536920"/>
            <a:ext cx="2406184" cy="2342076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699FFBBB-F03C-1989-6518-B7D5111C6E0A}"/>
              </a:ext>
            </a:extLst>
          </p:cNvPr>
          <p:cNvSpPr txBox="1"/>
          <p:nvPr/>
        </p:nvSpPr>
        <p:spPr>
          <a:xfrm>
            <a:off x="9522651" y="6152154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7104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第四题。黑棋先下，如何杀死白棋？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点，这样白棋下面那个眼被挤掉两个角，变成假眼，即使白棋走在</a:t>
            </a:r>
            <a:r>
              <a:rPr lang="en-US" altLang="zh-CN" dirty="0"/>
              <a:t>B</a:t>
            </a:r>
            <a:r>
              <a:rPr lang="zh-CN" altLang="en-US" dirty="0"/>
              <a:t>点也只有一只真眼，白棋是死棋。若黑棋走在</a:t>
            </a:r>
            <a:r>
              <a:rPr lang="en-US" altLang="zh-CN" dirty="0"/>
              <a:t>B</a:t>
            </a:r>
            <a:r>
              <a:rPr lang="zh-CN" altLang="en-US" dirty="0"/>
              <a:t>点，白棋可以走在</a:t>
            </a:r>
            <a:r>
              <a:rPr lang="en-US" altLang="zh-CN" dirty="0"/>
              <a:t>A</a:t>
            </a:r>
            <a:r>
              <a:rPr lang="zh-CN" altLang="en-US" dirty="0"/>
              <a:t>点。这样上下两个眼都只被挤掉一个角，白棋有两只真眼，是活棋。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B40B6C-1DFB-1547-C04F-9A3D1488F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863" y="120759"/>
            <a:ext cx="3143124" cy="330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56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12856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六、吃子方法</a:t>
            </a:r>
            <a:r>
              <a:rPr lang="en-US" altLang="zh-CN" dirty="0"/>
              <a:t>1</a:t>
            </a:r>
            <a:r>
              <a:rPr lang="zh-CN" altLang="en-US" dirty="0"/>
              <a:t>：倒扑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，黑棋如何吃掉白棋○子？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若黑棋下在</a:t>
            </a:r>
            <a:r>
              <a:rPr lang="en-US" altLang="zh-CN" dirty="0"/>
              <a:t>A</a:t>
            </a:r>
            <a:r>
              <a:rPr lang="zh-CN" altLang="en-US" dirty="0"/>
              <a:t>点，则白棋下在</a:t>
            </a:r>
            <a:r>
              <a:rPr lang="en-US" altLang="zh-CN" dirty="0"/>
              <a:t>B</a:t>
            </a:r>
            <a:r>
              <a:rPr lang="zh-CN" altLang="en-US" dirty="0"/>
              <a:t>点，黑棋无法吃住白棋。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此时黑棋应当下在</a:t>
            </a:r>
            <a:r>
              <a:rPr lang="en-US" altLang="zh-CN" dirty="0"/>
              <a:t>B</a:t>
            </a:r>
            <a:r>
              <a:rPr lang="zh-CN" altLang="en-US" dirty="0"/>
              <a:t>点。看似黑棋这颗子只有一口气，白棋可以下在</a:t>
            </a:r>
            <a:r>
              <a:rPr lang="en-US" altLang="zh-CN" dirty="0"/>
              <a:t>B</a:t>
            </a:r>
            <a:r>
              <a:rPr lang="zh-CN" altLang="en-US" dirty="0"/>
              <a:t>点吃掉黑棋。但白棋下棋后，白棋也只剩一口气了，黑棋可以继续下在</a:t>
            </a:r>
            <a:r>
              <a:rPr lang="en-US" altLang="zh-CN" dirty="0"/>
              <a:t>B</a:t>
            </a:r>
            <a:r>
              <a:rPr lang="zh-CN" altLang="en-US" dirty="0"/>
              <a:t>点吃掉白棋。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像这样先向对方送一颗子，若对方提吃，本方可以将对方全部吃掉的着法称为倒扑。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FD82FE6-FB04-6345-A328-4B5916D07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166" y="556010"/>
            <a:ext cx="2516284" cy="231441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C0C0AD3-4470-626C-82C5-FF04DBF1BAFC}"/>
              </a:ext>
            </a:extLst>
          </p:cNvPr>
          <p:cNvSpPr txBox="1"/>
          <p:nvPr/>
        </p:nvSpPr>
        <p:spPr>
          <a:xfrm>
            <a:off x="7311832" y="2910956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973AB38-F07F-9710-6205-E9F2DDC5F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3071" y="556010"/>
            <a:ext cx="2569764" cy="2314417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FFCF17F-67E4-27CF-45EA-BDFF0EF88108}"/>
              </a:ext>
            </a:extLst>
          </p:cNvPr>
          <p:cNvSpPr txBox="1"/>
          <p:nvPr/>
        </p:nvSpPr>
        <p:spPr>
          <a:xfrm>
            <a:off x="10081509" y="2894087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842558D2-17C5-B97C-16BC-8A70B46A5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166" y="3741520"/>
            <a:ext cx="1687307" cy="1529122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344F9772-FDBF-210B-8F53-159AD5F766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752" y="3741519"/>
            <a:ext cx="1529123" cy="152912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C3A431E8-DB11-F5D2-DD4C-EAAEB3F41B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7155" y="3741520"/>
            <a:ext cx="1705680" cy="1529122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4AE2B2F6-1488-E0DB-24D5-8B2CBCC84815}"/>
              </a:ext>
            </a:extLst>
          </p:cNvPr>
          <p:cNvSpPr txBox="1"/>
          <p:nvPr/>
        </p:nvSpPr>
        <p:spPr>
          <a:xfrm>
            <a:off x="8637869" y="5455777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成功图</a:t>
            </a:r>
          </a:p>
        </p:txBody>
      </p:sp>
    </p:spTree>
    <p:extLst>
      <p:ext uri="{BB962C8B-B14F-4D97-AF65-F5344CB8AC3E}">
        <p14:creationId xmlns:p14="http://schemas.microsoft.com/office/powerpoint/2010/main" val="1054807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第五题。黑棋先下，如何活棋？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点，这样即使白棋下在</a:t>
            </a:r>
            <a:r>
              <a:rPr lang="en-US" altLang="zh-CN" dirty="0"/>
              <a:t>B</a:t>
            </a:r>
            <a:r>
              <a:rPr lang="zh-CN" altLang="en-US" dirty="0"/>
              <a:t>点吃掉黑棋，黑棋仍然可以继续下在</a:t>
            </a:r>
            <a:r>
              <a:rPr lang="en-US" altLang="zh-CN" dirty="0"/>
              <a:t>A</a:t>
            </a:r>
            <a:r>
              <a:rPr lang="zh-CN" altLang="en-US" dirty="0"/>
              <a:t>点吃掉白棋三颗子，黑棋活。若黑棋下在</a:t>
            </a:r>
            <a:r>
              <a:rPr lang="en-US" altLang="zh-CN" dirty="0"/>
              <a:t>B</a:t>
            </a:r>
            <a:r>
              <a:rPr lang="zh-CN" altLang="en-US" dirty="0"/>
              <a:t>点，则白棋下在</a:t>
            </a:r>
            <a:r>
              <a:rPr lang="en-US" altLang="zh-CN" dirty="0"/>
              <a:t>A</a:t>
            </a:r>
            <a:r>
              <a:rPr lang="zh-CN" altLang="en-US" dirty="0"/>
              <a:t>点，黑棋只有一只真眼，黑棋不活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2E1D042-3714-A946-7C3B-6553B029B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472" y="810041"/>
            <a:ext cx="2611811" cy="226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57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3" y="556010"/>
            <a:ext cx="501630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七、吃子方法</a:t>
            </a:r>
            <a:r>
              <a:rPr lang="en-US" altLang="zh-CN" dirty="0"/>
              <a:t>2</a:t>
            </a:r>
            <a:r>
              <a:rPr lang="zh-CN" altLang="en-US" dirty="0"/>
              <a:t>：枷吃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，黑棋如何吃掉白棋○子？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若此时黑棋不能简单的打吃白棋，见失败图</a:t>
            </a:r>
            <a:r>
              <a:rPr lang="en-US" altLang="zh-CN" dirty="0"/>
              <a:t>1</a:t>
            </a:r>
            <a:r>
              <a:rPr lang="zh-CN" altLang="en-US" dirty="0"/>
              <a:t>和</a:t>
            </a:r>
            <a:r>
              <a:rPr lang="en-US" altLang="zh-CN" dirty="0"/>
              <a:t>2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此时黑棋应当罩在白棋上方，这样白棋无论往左边冲还是往下面冲都无法逃出。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，黑棋也可以通过枷吃吃住白棋两颗子。读者可自行尝试。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C0C0AD3-4470-626C-82C5-FF04DBF1BAFC}"/>
              </a:ext>
            </a:extLst>
          </p:cNvPr>
          <p:cNvSpPr txBox="1"/>
          <p:nvPr/>
        </p:nvSpPr>
        <p:spPr>
          <a:xfrm>
            <a:off x="7304926" y="1727467"/>
            <a:ext cx="66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FFCF17F-67E4-27CF-45EA-BDFF0EF88108}"/>
              </a:ext>
            </a:extLst>
          </p:cNvPr>
          <p:cNvSpPr txBox="1"/>
          <p:nvPr/>
        </p:nvSpPr>
        <p:spPr>
          <a:xfrm>
            <a:off x="5888162" y="3829604"/>
            <a:ext cx="119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AE2B2F6-1488-E0DB-24D5-8B2CBCC84815}"/>
              </a:ext>
            </a:extLst>
          </p:cNvPr>
          <p:cNvSpPr txBox="1"/>
          <p:nvPr/>
        </p:nvSpPr>
        <p:spPr>
          <a:xfrm>
            <a:off x="5981306" y="5897366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D122DE-7F8E-F15F-5D56-DD631F27B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672" y="0"/>
            <a:ext cx="2146651" cy="17631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8DD4886-2723-7735-37D5-4D60A2FD38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14"/>
          <a:stretch/>
        </p:blipFill>
        <p:spPr>
          <a:xfrm>
            <a:off x="7950129" y="2096799"/>
            <a:ext cx="1963829" cy="17132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98FBE6-F085-FA69-8E33-7EA6483C3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0575" y="2096799"/>
            <a:ext cx="1734351" cy="172364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8F79028-F9B5-221A-FC30-6735323854FC}"/>
              </a:ext>
            </a:extLst>
          </p:cNvPr>
          <p:cNvSpPr txBox="1"/>
          <p:nvPr/>
        </p:nvSpPr>
        <p:spPr>
          <a:xfrm>
            <a:off x="8497887" y="3810016"/>
            <a:ext cx="119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失败图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0A0B0BE-C53D-108F-5BCA-462B75FE5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0575" y="4347539"/>
            <a:ext cx="1767518" cy="154982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2570FC-8B87-72B9-008F-CB19C1FCEC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0129" y="4249329"/>
            <a:ext cx="1963829" cy="166457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0658210-7570-7D16-73B9-67873C5695E0}"/>
              </a:ext>
            </a:extLst>
          </p:cNvPr>
          <p:cNvSpPr txBox="1"/>
          <p:nvPr/>
        </p:nvSpPr>
        <p:spPr>
          <a:xfrm>
            <a:off x="8637868" y="5887764"/>
            <a:ext cx="91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572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第六题。黑棋先下，如何吃子？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、黑棋可以下在</a:t>
            </a:r>
            <a:r>
              <a:rPr lang="en-US" altLang="zh-CN" dirty="0"/>
              <a:t>B</a:t>
            </a:r>
            <a:r>
              <a:rPr lang="zh-CN" altLang="en-US" dirty="0"/>
              <a:t>点枷吃白棋四颗子。下在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C</a:t>
            </a:r>
            <a:r>
              <a:rPr lang="zh-CN" altLang="en-US" dirty="0"/>
              <a:t>均不行。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D97907-DF80-EE9D-1CB4-C11C452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806" y="572595"/>
            <a:ext cx="2811574" cy="285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21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74542" y="556010"/>
            <a:ext cx="55145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八、围棋布局知识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布局又称为开局，大致指一盘棋的前二十手左右，把棋盘上的地大致分割的过程。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effectLst/>
              </a:rPr>
              <a:t>在围棋中有一句流传极为广泛的俗语：</a:t>
            </a:r>
            <a:r>
              <a:rPr lang="zh-CN" altLang="en-US" b="1" dirty="0">
                <a:effectLst/>
              </a:rPr>
              <a:t>“金角、银边、草肚皮”。</a:t>
            </a:r>
            <a:r>
              <a:rPr lang="zh-CN" altLang="en-US" dirty="0">
                <a:effectLst/>
              </a:rPr>
              <a:t>即在布局中，角的价值最大，边次之，而“肚皮”</a:t>
            </a:r>
            <a:r>
              <a:rPr lang="en-US" altLang="zh-CN" dirty="0">
                <a:effectLst/>
              </a:rPr>
              <a:t>(</a:t>
            </a:r>
            <a:r>
              <a:rPr lang="zh-CN" altLang="en-US" dirty="0">
                <a:effectLst/>
              </a:rPr>
              <a:t>即中腹</a:t>
            </a:r>
            <a:r>
              <a:rPr lang="en-US" altLang="zh-CN" dirty="0">
                <a:effectLst/>
              </a:rPr>
              <a:t>) </a:t>
            </a:r>
            <a:r>
              <a:rPr lang="zh-CN" altLang="en-US" dirty="0">
                <a:effectLst/>
              </a:rPr>
              <a:t>的价值最小。</a:t>
            </a:r>
            <a:endParaRPr lang="en-US" altLang="zh-CN" dirty="0">
              <a:effectLst/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effectLst/>
              </a:rPr>
              <a:t>如图</a:t>
            </a:r>
            <a:r>
              <a:rPr lang="en-US" altLang="zh-CN" dirty="0">
                <a:effectLst/>
              </a:rPr>
              <a:t>1</a:t>
            </a:r>
            <a:r>
              <a:rPr lang="zh-CN" altLang="en-US" dirty="0">
                <a:effectLst/>
              </a:rPr>
              <a:t>，同样围住</a:t>
            </a:r>
            <a:r>
              <a:rPr lang="en-US" altLang="zh-CN" dirty="0">
                <a:effectLst/>
              </a:rPr>
              <a:t>9</a:t>
            </a:r>
            <a:r>
              <a:rPr lang="zh-CN" altLang="en-US" dirty="0">
                <a:effectLst/>
              </a:rPr>
              <a:t>目空，在角上需要</a:t>
            </a:r>
            <a:r>
              <a:rPr lang="en-US" altLang="zh-CN" dirty="0"/>
              <a:t>7</a:t>
            </a:r>
            <a:r>
              <a:rPr lang="zh-CN" altLang="en-US" dirty="0"/>
              <a:t>颗棋，在边上需要</a:t>
            </a:r>
            <a:r>
              <a:rPr lang="en-US" altLang="zh-CN" dirty="0"/>
              <a:t>11</a:t>
            </a:r>
            <a:r>
              <a:rPr lang="zh-CN" altLang="en-US" dirty="0"/>
              <a:t>颗棋，在中腹则需要</a:t>
            </a:r>
            <a:r>
              <a:rPr lang="en-US" altLang="zh-CN" dirty="0"/>
              <a:t>16</a:t>
            </a:r>
            <a:r>
              <a:rPr lang="zh-CN" altLang="en-US" dirty="0"/>
              <a:t>颗棋</a:t>
            </a:r>
            <a:endParaRPr lang="en-US" altLang="zh-CN" dirty="0">
              <a:effectLst/>
            </a:endParaRPr>
          </a:p>
          <a:p>
            <a:endParaRPr lang="en-US" altLang="zh-CN" dirty="0"/>
          </a:p>
          <a:p>
            <a:endParaRPr lang="en-US" altLang="zh-CN" dirty="0">
              <a:effectLst/>
            </a:endParaRPr>
          </a:p>
          <a:p>
            <a:r>
              <a:rPr lang="zh-CN" altLang="en-US" dirty="0">
                <a:effectLst/>
              </a:rPr>
              <a:t>因此，一般对局时，开局双方先各自抢占两个角，然后占边，最后再向</a:t>
            </a:r>
            <a:r>
              <a:rPr lang="zh-CN" altLang="en-US" dirty="0"/>
              <a:t>中腹发展。</a:t>
            </a:r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636C1B2-BA9F-0489-7E59-0E82D900D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87"/>
          <a:stretch/>
        </p:blipFill>
        <p:spPr>
          <a:xfrm>
            <a:off x="6246688" y="556010"/>
            <a:ext cx="3653526" cy="366787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41C4BD0-D7DB-F2EF-1150-E285E64DD935}"/>
              </a:ext>
            </a:extLst>
          </p:cNvPr>
          <p:cNvSpPr txBox="1"/>
          <p:nvPr/>
        </p:nvSpPr>
        <p:spPr>
          <a:xfrm>
            <a:off x="7776035" y="4281667"/>
            <a:ext cx="594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350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49935B5-FBE0-944E-6A4A-12369D2E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4429" b="-8088"/>
          <a:stretch/>
        </p:blipFill>
        <p:spPr>
          <a:xfrm>
            <a:off x="-386511" y="59636"/>
            <a:ext cx="1722560" cy="17294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9F1B6EE-0AE4-8AAC-9683-22F9651539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534" t="-8580" r="-10009" b="-6382"/>
          <a:stretch/>
        </p:blipFill>
        <p:spPr>
          <a:xfrm>
            <a:off x="9675744" y="4799868"/>
            <a:ext cx="2087217" cy="20581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DB1BDDE-367D-C4D8-3B9B-1E036EF57B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6449" b="-10840"/>
          <a:stretch/>
        </p:blipFill>
        <p:spPr>
          <a:xfrm>
            <a:off x="-49375" y="2077278"/>
            <a:ext cx="1530306" cy="152887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0F822B1-85F4-AAB2-9704-50D841361E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4089" b="-27413"/>
          <a:stretch/>
        </p:blipFill>
        <p:spPr>
          <a:xfrm>
            <a:off x="2301303" y="59636"/>
            <a:ext cx="2743536" cy="272332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20C662A-1913-F82E-FDE7-59B991D7A22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7247" t="-8091" r="-6311" b="-6841"/>
          <a:stretch/>
        </p:blipFill>
        <p:spPr>
          <a:xfrm>
            <a:off x="5451613" y="67508"/>
            <a:ext cx="1939752" cy="188843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FFB0F59-0684-E2F1-A21A-E17F29CFEB3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5412" t="-9101" r="-3929" b="-430"/>
          <a:stretch/>
        </p:blipFill>
        <p:spPr>
          <a:xfrm>
            <a:off x="-207948" y="4446679"/>
            <a:ext cx="2399355" cy="235168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9E65CB3-B909-BF4A-48D9-35D1EA646A4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4625" b="-1"/>
          <a:stretch/>
        </p:blipFill>
        <p:spPr>
          <a:xfrm>
            <a:off x="8022647" y="5363554"/>
            <a:ext cx="1904987" cy="18973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C09BB2-CF76-90B5-07D0-3EDFDC0EAE8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3" t="-2947" r="-273" b="-1619"/>
          <a:stretch/>
        </p:blipFill>
        <p:spPr>
          <a:xfrm>
            <a:off x="6334018" y="5207137"/>
            <a:ext cx="1688587" cy="16855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50DDA4-8C46-9317-3266-1F613633038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-31" t="2718" r="154" b="2840"/>
          <a:stretch/>
        </p:blipFill>
        <p:spPr>
          <a:xfrm>
            <a:off x="4268912" y="1448656"/>
            <a:ext cx="3647326" cy="395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5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1D13DB6-4558-C575-406E-46E9EF159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695" t="-2364" r="-14361" b="1"/>
          <a:stretch/>
        </p:blipFill>
        <p:spPr>
          <a:xfrm>
            <a:off x="0" y="227553"/>
            <a:ext cx="1609028" cy="16059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8B9B9BD-A7FE-B9B6-405E-F75457846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521" y="270705"/>
            <a:ext cx="1609028" cy="151963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604D251-49E8-6C40-7CDF-8B057D5AAD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833" t="-6064" r="-3833" b="-1753"/>
          <a:stretch/>
        </p:blipFill>
        <p:spPr>
          <a:xfrm>
            <a:off x="122263" y="2003461"/>
            <a:ext cx="1625530" cy="16059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F83B18D-80A5-82A3-7176-B454B82D2C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919" r="-2280"/>
          <a:stretch/>
        </p:blipFill>
        <p:spPr>
          <a:xfrm>
            <a:off x="1747793" y="1946685"/>
            <a:ext cx="1844210" cy="18235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0BBE6E5-98EA-7193-61CB-5E2219984D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6353" b="-12160"/>
          <a:stretch/>
        </p:blipFill>
        <p:spPr>
          <a:xfrm>
            <a:off x="1747793" y="4006922"/>
            <a:ext cx="1609028" cy="16140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7B7F1C8-FF04-56A5-CF29-9D6097A154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22366" t="358" r="-24953" b="-358"/>
          <a:stretch/>
        </p:blipFill>
        <p:spPr>
          <a:xfrm>
            <a:off x="4090022" y="293489"/>
            <a:ext cx="6394755" cy="635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666286" y="123658"/>
            <a:ext cx="627202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二、气与提子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zh-CN" altLang="en-US" b="1" dirty="0"/>
              <a:t>气</a:t>
            </a:r>
            <a:r>
              <a:rPr lang="zh-CN" altLang="en-US" dirty="0"/>
              <a:t>”指的是在棋盘上与棋子靠近并且有直线连接该棋子的交叉点。在围棋对局中，棋子在棋盘上是依赖“</a:t>
            </a:r>
            <a:r>
              <a:rPr lang="zh-CN" altLang="en-US" b="1" dirty="0"/>
              <a:t>气</a:t>
            </a:r>
            <a:r>
              <a:rPr lang="zh-CN" altLang="en-US" dirty="0"/>
              <a:t>”生存的。有气的子可以存活在棋盘上，没有气的子从棋盘上拿走。</a:t>
            </a:r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，黑棋■三子有</a:t>
            </a:r>
            <a:r>
              <a:rPr lang="en-US" altLang="zh-CN" dirty="0"/>
              <a:t>5</a:t>
            </a:r>
            <a:r>
              <a:rPr lang="zh-CN" altLang="en-US" dirty="0"/>
              <a:t>气，○三子有</a:t>
            </a:r>
            <a:r>
              <a:rPr lang="en-US" altLang="zh-CN" dirty="0"/>
              <a:t>3</a:t>
            </a:r>
            <a:r>
              <a:rPr lang="zh-CN" altLang="en-US" dirty="0"/>
              <a:t>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，黑棋三子有</a:t>
            </a:r>
            <a:r>
              <a:rPr lang="en-US" altLang="zh-CN" dirty="0"/>
              <a:t>8</a:t>
            </a:r>
            <a:r>
              <a:rPr lang="zh-CN" altLang="en-US" dirty="0"/>
              <a:t>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3</a:t>
            </a:r>
            <a:r>
              <a:rPr lang="zh-CN" altLang="en-US" dirty="0"/>
              <a:t>，</a:t>
            </a:r>
            <a:r>
              <a:rPr lang="en-US" altLang="zh-CN" dirty="0"/>
              <a:t>7</a:t>
            </a:r>
            <a:r>
              <a:rPr lang="zh-CN" altLang="en-US" dirty="0"/>
              <a:t>颗白子堵住了黑棋。现在黑棋三子只有</a:t>
            </a:r>
            <a:r>
              <a:rPr lang="en-US" altLang="zh-CN" dirty="0"/>
              <a:t>1</a:t>
            </a:r>
            <a:r>
              <a:rPr lang="zh-CN" altLang="en-US" dirty="0"/>
              <a:t>气。现在轮到白棋行棋，下在</a:t>
            </a:r>
            <a:r>
              <a:rPr lang="en-US" altLang="zh-CN" dirty="0"/>
              <a:t>A</a:t>
            </a:r>
            <a:r>
              <a:rPr lang="zh-CN" altLang="en-US" dirty="0"/>
              <a:t>点。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4</a:t>
            </a:r>
            <a:r>
              <a:rPr lang="zh-CN" altLang="en-US" dirty="0"/>
              <a:t>，白棋下好后，黑棋三子没有气了，需要将这三颗子从棋盘上拿走。使对方棋子没有气因而从棋盘上拿走的过程称为“</a:t>
            </a:r>
            <a:r>
              <a:rPr lang="zh-CN" altLang="en-US" b="1" dirty="0"/>
              <a:t>提子</a:t>
            </a:r>
            <a:r>
              <a:rPr lang="zh-CN" altLang="en-US" dirty="0"/>
              <a:t>”。提子是下围棋最快乐的事情。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DACC355-8C80-E25D-0870-B45029AF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315" y="1043166"/>
            <a:ext cx="2950720" cy="168873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BDAD0DC-9DE5-32D3-C3C2-BFDF877F7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5222" y="281043"/>
            <a:ext cx="1658256" cy="233497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B2633DF-9101-ADD9-11CF-4F86176E1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319" y="3103833"/>
            <a:ext cx="1560711" cy="2377646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36DF48E0-B54E-A5AE-36A0-CC52F9351A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5925" y="3076938"/>
            <a:ext cx="1487553" cy="24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3392555" y="4805569"/>
            <a:ext cx="64380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第一题。黑棋先下。如何吃掉白棋的子？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只可以下在</a:t>
            </a:r>
            <a:r>
              <a:rPr lang="en-US" altLang="zh-CN" dirty="0"/>
              <a:t>A</a:t>
            </a:r>
            <a:r>
              <a:rPr lang="zh-CN" altLang="en-US" dirty="0"/>
              <a:t>处，吃掉白棋■二子。否则无论黑棋下载哪里，白棋都可以下在</a:t>
            </a:r>
            <a:r>
              <a:rPr lang="en-US" altLang="zh-CN" dirty="0"/>
              <a:t>A</a:t>
            </a:r>
            <a:r>
              <a:rPr lang="zh-CN" altLang="en-US" dirty="0"/>
              <a:t>处吃掉黑棋○子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7B8AC9-D0B3-C3AA-7A81-5EAF0F74A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450" y="785191"/>
            <a:ext cx="4141099" cy="329390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D039C3B-74B6-B020-3A3C-2F981930514C}"/>
              </a:ext>
            </a:extLst>
          </p:cNvPr>
          <p:cNvSpPr txBox="1"/>
          <p:nvPr/>
        </p:nvSpPr>
        <p:spPr>
          <a:xfrm>
            <a:off x="8352890" y="951656"/>
            <a:ext cx="6010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先</a:t>
            </a:r>
            <a:endParaRPr lang="en-US" altLang="zh-CN" dirty="0"/>
          </a:p>
          <a:p>
            <a:r>
              <a:rPr lang="en-US" altLang="zh-CN" dirty="0"/>
              <a:t>5</a:t>
            </a:r>
          </a:p>
          <a:p>
            <a:r>
              <a:rPr lang="en-US" altLang="zh-CN" dirty="0"/>
              <a:t>4</a:t>
            </a:r>
          </a:p>
          <a:p>
            <a:endParaRPr lang="en-US" altLang="zh-CN" dirty="0"/>
          </a:p>
          <a:p>
            <a:r>
              <a:rPr lang="en-US" altLang="zh-CN" dirty="0"/>
              <a:t>3</a:t>
            </a:r>
          </a:p>
          <a:p>
            <a:r>
              <a:rPr lang="en-US" altLang="zh-CN" dirty="0"/>
              <a:t>2</a:t>
            </a:r>
          </a:p>
          <a:p>
            <a:r>
              <a:rPr lang="en-US" altLang="zh-CN" dirty="0"/>
              <a:t>1</a:t>
            </a:r>
          </a:p>
          <a:p>
            <a:endParaRPr lang="en-US" altLang="zh-CN" dirty="0"/>
          </a:p>
          <a:p>
            <a:r>
              <a:rPr lang="en-US" altLang="zh-CN" dirty="0"/>
              <a:t>0</a:t>
            </a:r>
          </a:p>
          <a:p>
            <a:endParaRPr lang="en-US" altLang="zh-CN" dirty="0"/>
          </a:p>
          <a:p>
            <a:r>
              <a:rPr lang="en-US" altLang="zh-CN" dirty="0"/>
              <a:t>-1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F52D64-EE7C-2984-24DE-5EB35435D9D2}"/>
              </a:ext>
            </a:extLst>
          </p:cNvPr>
          <p:cNvSpPr txBox="1"/>
          <p:nvPr/>
        </p:nvSpPr>
        <p:spPr>
          <a:xfrm>
            <a:off x="3683285" y="200346"/>
            <a:ext cx="507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-2     -1     0     1     2    3     4    5    </a:t>
            </a:r>
            <a:r>
              <a:rPr lang="zh-CN" altLang="en-US" dirty="0"/>
              <a:t>后</a:t>
            </a:r>
          </a:p>
        </p:txBody>
      </p:sp>
    </p:spTree>
    <p:extLst>
      <p:ext uri="{BB962C8B-B14F-4D97-AF65-F5344CB8AC3E}">
        <p14:creationId xmlns:p14="http://schemas.microsoft.com/office/powerpoint/2010/main" val="1454561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157400" y="133597"/>
            <a:ext cx="604958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三、禁入点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如某方下子后，该子立即呈无气状态，同时又不能提取对方的棋子使自己变成有气的状态。这个点叫做“禁入点”。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点是黑棋的禁入点。因为黑棋下在</a:t>
            </a:r>
            <a:r>
              <a:rPr lang="en-US" altLang="zh-CN" dirty="0"/>
              <a:t>A</a:t>
            </a:r>
            <a:r>
              <a:rPr lang="zh-CN" altLang="en-US" dirty="0"/>
              <a:t>点后没有气。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点不是黑棋的禁入点，因为黑棋下在</a:t>
            </a:r>
            <a:r>
              <a:rPr lang="en-US" altLang="zh-CN" dirty="0"/>
              <a:t>A</a:t>
            </a:r>
            <a:r>
              <a:rPr lang="zh-CN" altLang="en-US" dirty="0"/>
              <a:t>点后，可以提掉白棋■的子，这样一来，黑棋的子就有气了。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205399-6BE7-B3F0-E99C-8F5727A0D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38481"/>
            <a:ext cx="2426418" cy="264589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E9476A5-B212-4E89-4F92-DC3EF712E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492" y="3663082"/>
            <a:ext cx="2499577" cy="264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20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第二题。（可以分两小问）</a:t>
            </a:r>
            <a:r>
              <a:rPr lang="en-US" altLang="zh-CN" dirty="0"/>
              <a:t>1</a:t>
            </a:r>
            <a:r>
              <a:rPr lang="zh-CN" altLang="en-US" dirty="0"/>
              <a:t>、黑棋先下。如何吃掉白棋的子？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、哪里是黑棋的禁入点？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、黑棋下在</a:t>
            </a:r>
            <a:r>
              <a:rPr lang="en-US" altLang="zh-CN" dirty="0"/>
              <a:t>A</a:t>
            </a:r>
            <a:r>
              <a:rPr lang="zh-CN" altLang="en-US" dirty="0"/>
              <a:t>点，可以吃掉白棋■三子。由于黑棋下在</a:t>
            </a:r>
            <a:r>
              <a:rPr lang="en-US" altLang="zh-CN" dirty="0"/>
              <a:t>A</a:t>
            </a:r>
            <a:r>
              <a:rPr lang="zh-CN" altLang="en-US" dirty="0"/>
              <a:t>可以提吃，因此这里不是黑棋的禁入点。不然无论黑棋走在哪里，白棋都可以走在</a:t>
            </a:r>
            <a:r>
              <a:rPr lang="en-US" altLang="zh-CN" dirty="0"/>
              <a:t>A</a:t>
            </a:r>
            <a:r>
              <a:rPr lang="zh-CN" altLang="en-US" dirty="0"/>
              <a:t>点，把黑棋的○三子吃掉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点是黑棋的禁入点。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1FF4C7-8927-6D25-9DAE-CFDA150C6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511" y="582184"/>
            <a:ext cx="4560117" cy="284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2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D271E1-3E21-D62B-591C-D3B0EC80C1AF}"/>
              </a:ext>
            </a:extLst>
          </p:cNvPr>
          <p:cNvSpPr txBox="1"/>
          <p:nvPr/>
        </p:nvSpPr>
        <p:spPr>
          <a:xfrm>
            <a:off x="644417" y="556010"/>
            <a:ext cx="49761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四、活棋与真眼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如图</a:t>
            </a:r>
            <a:r>
              <a:rPr lang="en-US" altLang="zh-CN" dirty="0"/>
              <a:t>1</a:t>
            </a:r>
            <a:r>
              <a:rPr lang="zh-CN" altLang="en-US" dirty="0"/>
              <a:t>，即使白棋已经把黑棋包围起来，黑棋的这块棋依然有两个禁入点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，白棋不可能同时下在两个点，因此不可能提吃黑棋。这样的无法被提吃，能够留在棋盘上的棋称为“</a:t>
            </a:r>
            <a:r>
              <a:rPr lang="zh-CN" altLang="en-US" b="1" dirty="0"/>
              <a:t>活棋</a:t>
            </a:r>
            <a:r>
              <a:rPr lang="zh-CN" altLang="en-US" dirty="0"/>
              <a:t>”。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我们将禁入点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和称为“</a:t>
            </a:r>
            <a:r>
              <a:rPr lang="zh-CN" altLang="en-US" b="1" dirty="0"/>
              <a:t>真眼</a:t>
            </a:r>
            <a:r>
              <a:rPr lang="zh-CN" altLang="en-US" dirty="0"/>
              <a:t>”。当且仅当一块棋有里两只或以上的真眼，它是活棋。图二中的两块棋都是活棋，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、</a:t>
            </a:r>
            <a:r>
              <a:rPr lang="en-US" altLang="zh-CN" dirty="0"/>
              <a:t>C</a:t>
            </a:r>
            <a:r>
              <a:rPr lang="zh-CN" altLang="en-US" dirty="0"/>
              <a:t>、</a:t>
            </a:r>
            <a:r>
              <a:rPr lang="en-US" altLang="zh-CN" dirty="0"/>
              <a:t>D</a:t>
            </a:r>
            <a:r>
              <a:rPr lang="zh-CN" altLang="en-US" dirty="0"/>
              <a:t>都是真眼。我们可以总结出，当一只眼的四个角没有或只有一个角被挤掉，它才是真眼。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17FC17-E008-B728-3222-DA27803FD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340" y="2248030"/>
            <a:ext cx="2329772" cy="23619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3A7FCD9-DE66-0EEA-2C5F-B5DD810E0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1712" y="1163271"/>
            <a:ext cx="2072820" cy="47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17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0913BD6-6743-51CD-0481-1632CE62010D}"/>
              </a:ext>
            </a:extLst>
          </p:cNvPr>
          <p:cNvSpPr txBox="1"/>
          <p:nvPr/>
        </p:nvSpPr>
        <p:spPr>
          <a:xfrm>
            <a:off x="2284342" y="3786808"/>
            <a:ext cx="6438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第三题。黑棋先下，如何活棋？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、黑棋只能下在</a:t>
            </a:r>
            <a:r>
              <a:rPr lang="en-US" altLang="zh-CN" dirty="0"/>
              <a:t>A</a:t>
            </a:r>
            <a:r>
              <a:rPr lang="zh-CN" altLang="en-US" dirty="0"/>
              <a:t>点做活。若黑棋下在</a:t>
            </a:r>
            <a:r>
              <a:rPr lang="en-US" altLang="zh-CN" dirty="0"/>
              <a:t>B</a:t>
            </a:r>
            <a:r>
              <a:rPr lang="zh-CN" altLang="en-US" dirty="0"/>
              <a:t>点，白棋可以下在</a:t>
            </a:r>
            <a:r>
              <a:rPr lang="en-US" altLang="zh-CN" dirty="0"/>
              <a:t>A</a:t>
            </a:r>
            <a:r>
              <a:rPr lang="zh-CN" altLang="en-US" dirty="0"/>
              <a:t>点，黑棋无法活棋。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ADDF91-0CA4-F3A6-357D-18DE83F54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112" y="109710"/>
            <a:ext cx="3448531" cy="345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0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1543</Words>
  <Application>Microsoft Office PowerPoint</Application>
  <PresentationFormat>宽屏</PresentationFormat>
  <Paragraphs>151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正源</dc:creator>
  <cp:lastModifiedBy>王 正源</cp:lastModifiedBy>
  <cp:revision>18</cp:revision>
  <dcterms:created xsi:type="dcterms:W3CDTF">2023-06-07T06:49:22Z</dcterms:created>
  <dcterms:modified xsi:type="dcterms:W3CDTF">2023-06-11T14:28:15Z</dcterms:modified>
</cp:coreProperties>
</file>

<file path=docProps/thumbnail.jpeg>
</file>